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18" d="100"/>
          <a:sy n="118" d="100"/>
        </p:scale>
        <p:origin x="8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6127-202B-7E45-AE13-08BF66758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A5163-7120-6548-982B-0D0E743F1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70037-BF21-BF4D-BED8-B0BCC0AE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67BBB-73F2-894F-9AD2-A612D865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2E85-33B3-2548-9E02-07F059FB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1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DE97-1B80-4C43-92AC-2ADE5B94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295847-0FB7-374D-B044-09874AF34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EAE3F-799E-974F-BCBE-1AD2F5A0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5977-20DB-3641-A70C-91415AA9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C06D8-4C7E-F64F-A3F2-F93C7352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7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A99FEA-601E-0A4B-9F5C-D17594564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0A7E9-065D-2C46-B2EF-66953CA75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AA2CA-C3FE-084E-B109-980EBC43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3BE5E-CCDE-B340-A47E-2BD0E066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ED5A5-FE5B-2F4A-B6C9-A82F2DB1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3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9900-EB5F-CA45-AE77-C7E1EF8D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E672C-DB47-564E-AC1C-3297228EA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B3EA0-AE36-D843-8B83-07BF1C51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C9940-5041-B44D-B2EB-8422D4D5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33B4B-C9BB-1A45-9A4A-60EFEA59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8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BF66-9FC4-4F40-A483-59966725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18DD3-846E-874A-B985-64C428726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6C08B-1D83-E34B-99BA-8F884DDE7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923BB-C1BD-5C43-9E42-8A5C2EAC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C9C55-611E-4445-932E-B380A497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005B-EE1C-954B-A20C-74D6F14E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4FBFC-E72F-034E-8DCC-2E75399BB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1B6D0-4B87-214D-B3A4-2FDF2FE1F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D5EFF-2760-884B-AFB1-2137356E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0637B-142B-194B-BB4A-6797D9975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0A1AC-F56A-B74F-BD43-F938B42F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6CDA-35A3-8B4F-9B6D-F6FD47AF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859F7-9618-A444-98EB-22FC987D9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306E4-5DF2-B349-BD69-04AE5DD8F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418EA-1A78-AB4F-8FA6-D1A29BE33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3EFE29-6127-9A48-AE33-756E1745D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316862-BB7A-4644-9C1F-217A5E65C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BFB395-A672-0344-87AF-9C618612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BB6A0A-DFD1-6144-9435-9ADA5CD88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2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EA5F-A4E3-7547-ADF7-9B8651C9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C9F9D-2904-174C-BEF5-3EE7C68D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A2841-EB3D-5A47-9921-E1B6CF9F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CBF44-6190-EA47-A8E0-37135B4A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2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3BCA46-D8F2-0B46-9947-E134061B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845FE-088D-7149-A724-E85462D0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66B2F-621D-094B-AD29-711A9BF4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DC1B8-702F-0041-999F-D124D37CD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CCA6-41D6-504E-9346-1047DB3F7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ED2A-F965-6944-9C55-7DC344F4B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F7CAA-9653-BE46-87D2-7E95E7C0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18DDB-CD16-8C41-9DEE-2992C17F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88616-A31D-0042-9FB5-135AC893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87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597A-67B4-304C-B902-779F09CF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26F4B-A84E-2E4B-99D4-7EDDD88DC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37CC1-F7EF-0B43-B524-6534F0299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79CBA-015E-7D40-96D3-F049585F9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C69F6-1B81-D841-8966-45836CCE3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60394-21FF-5742-8C91-565B2760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1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EA047A-6CF7-0045-B788-8AE7D93D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FEBF1-AB40-E04B-A5F7-7AD8F6D3F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BB7A5-EEA7-D541-A8E5-65B200F9B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E46F5-A9E1-044C-B53F-D74727A6FF56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AA506-695B-484F-997F-52CB5DC24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515A-E049-BF4D-AC82-B46E2542E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EFAA8-880E-894E-82AF-132FCC4D6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2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EB91E-BB1C-D942-9EAE-6B86E7745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20750"/>
            <a:ext cx="10820400" cy="501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FAEA3-2CD0-0542-882A-7231181D3E40}"/>
              </a:ext>
            </a:extLst>
          </p:cNvPr>
          <p:cNvSpPr txBox="1"/>
          <p:nvPr/>
        </p:nvSpPr>
        <p:spPr>
          <a:xfrm>
            <a:off x="3867056" y="0"/>
            <a:ext cx="4457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Casos 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  <a:p>
            <a:pPr algn="ctr"/>
            <a:r>
              <a:rPr lang="en-US" sz="2400" dirty="0"/>
              <a:t>Nueva </a:t>
            </a:r>
            <a:r>
              <a:rPr lang="en-US" sz="2400" dirty="0" err="1"/>
              <a:t>Zelanda</a:t>
            </a:r>
            <a:r>
              <a:rPr lang="en-US" sz="2400" dirty="0"/>
              <a:t> e Italia</a:t>
            </a:r>
          </a:p>
        </p:txBody>
      </p:sp>
    </p:spTree>
    <p:extLst>
      <p:ext uri="{BB962C8B-B14F-4D97-AF65-F5344CB8AC3E}">
        <p14:creationId xmlns:p14="http://schemas.microsoft.com/office/powerpoint/2010/main" val="2138556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BC8EB7-D718-4A42-AF28-5EC73C365852}"/>
              </a:ext>
            </a:extLst>
          </p:cNvPr>
          <p:cNvSpPr txBox="1"/>
          <p:nvPr/>
        </p:nvSpPr>
        <p:spPr>
          <a:xfrm>
            <a:off x="1153886" y="1138019"/>
            <a:ext cx="2096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Casos </a:t>
            </a:r>
            <a:r>
              <a:rPr lang="en-US" dirty="0" err="1"/>
              <a:t>diarios</a:t>
            </a:r>
            <a:endParaRPr lang="en-US" dirty="0"/>
          </a:p>
          <a:p>
            <a:pPr algn="ctr"/>
            <a:r>
              <a:rPr lang="en-US" dirty="0"/>
              <a:t>X 100 mil </a:t>
            </a:r>
            <a:r>
              <a:rPr lang="en-US" dirty="0" err="1"/>
              <a:t>habitantes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6079-8413-BB4B-BBCC-A5F07F1D683F}"/>
              </a:ext>
            </a:extLst>
          </p:cNvPr>
          <p:cNvSpPr txBox="1"/>
          <p:nvPr/>
        </p:nvSpPr>
        <p:spPr>
          <a:xfrm>
            <a:off x="5100408" y="1138019"/>
            <a:ext cx="19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Positividad</a:t>
            </a:r>
            <a:r>
              <a:rPr lang="en-US" dirty="0"/>
              <a:t> de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C42C5-6D27-0E4B-A9CB-73BE39B10FA8}"/>
              </a:ext>
            </a:extLst>
          </p:cNvPr>
          <p:cNvSpPr txBox="1"/>
          <p:nvPr/>
        </p:nvSpPr>
        <p:spPr>
          <a:xfrm>
            <a:off x="8850722" y="1138018"/>
            <a:ext cx="2278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Muertes</a:t>
            </a:r>
            <a:endParaRPr lang="en-US" dirty="0"/>
          </a:p>
          <a:p>
            <a:pPr algn="ctr"/>
            <a:r>
              <a:rPr lang="en-US" dirty="0"/>
              <a:t>X </a:t>
            </a:r>
            <a:r>
              <a:rPr lang="en-US" dirty="0" err="1"/>
              <a:t>millón</a:t>
            </a:r>
            <a:r>
              <a:rPr lang="en-US" dirty="0"/>
              <a:t> de </a:t>
            </a:r>
            <a:r>
              <a:rPr lang="en-US" dirty="0" err="1"/>
              <a:t>habitantes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CD3AF-9A1E-7646-A66C-8FFEBE39C2BB}"/>
              </a:ext>
            </a:extLst>
          </p:cNvPr>
          <p:cNvSpPr txBox="1"/>
          <p:nvPr/>
        </p:nvSpPr>
        <p:spPr>
          <a:xfrm>
            <a:off x="5196206" y="0"/>
            <a:ext cx="1013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BA547-7151-F54A-B6AB-6BD69D6F98EA}"/>
              </a:ext>
            </a:extLst>
          </p:cNvPr>
          <p:cNvSpPr txBox="1"/>
          <p:nvPr/>
        </p:nvSpPr>
        <p:spPr>
          <a:xfrm>
            <a:off x="0" y="6502607"/>
            <a:ext cx="351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Our World In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E65F6-DDEC-DA49-B01E-85B65D501B1D}"/>
              </a:ext>
            </a:extLst>
          </p:cNvPr>
          <p:cNvSpPr txBox="1"/>
          <p:nvPr/>
        </p:nvSpPr>
        <p:spPr>
          <a:xfrm>
            <a:off x="2656114" y="492064"/>
            <a:ext cx="671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vacunación</a:t>
            </a:r>
            <a:r>
              <a:rPr lang="en-US" dirty="0"/>
              <a:t>: 89,4% </a:t>
            </a:r>
            <a:r>
              <a:rPr lang="en-US" dirty="0" err="1"/>
              <a:t>esquema</a:t>
            </a:r>
            <a:r>
              <a:rPr lang="en-US" dirty="0"/>
              <a:t> </a:t>
            </a:r>
            <a:r>
              <a:rPr lang="en-US" dirty="0" err="1"/>
              <a:t>primario</a:t>
            </a:r>
            <a:r>
              <a:rPr lang="en-US" dirty="0"/>
              <a:t> | 72,3% </a:t>
            </a:r>
            <a:r>
              <a:rPr lang="en-US" dirty="0" err="1"/>
              <a:t>Refuerzo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53390-EA7D-8247-B6D4-B7A42E5C0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89100"/>
            <a:ext cx="115062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3D393F-8731-ED49-B7E2-EBFFCFCD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39" y="913966"/>
            <a:ext cx="8131959" cy="5574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60396-2910-BE46-8D5B-446E8E322CBE}"/>
              </a:ext>
            </a:extLst>
          </p:cNvPr>
          <p:cNvSpPr txBox="1"/>
          <p:nvPr/>
        </p:nvSpPr>
        <p:spPr>
          <a:xfrm>
            <a:off x="441331" y="77129"/>
            <a:ext cx="11003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Cifra</a:t>
            </a:r>
            <a:r>
              <a:rPr lang="en-US" sz="3200" dirty="0"/>
              <a:t> </a:t>
            </a:r>
            <a:r>
              <a:rPr lang="en-US" sz="3200" dirty="0" err="1"/>
              <a:t>acumulada</a:t>
            </a:r>
            <a:r>
              <a:rPr lang="en-US" sz="3200" dirty="0"/>
              <a:t> de </a:t>
            </a:r>
            <a:r>
              <a:rPr lang="en-US" sz="3200" dirty="0" err="1"/>
              <a:t>muertes</a:t>
            </a:r>
            <a:r>
              <a:rPr lang="en-US" sz="3200" dirty="0"/>
              <a:t> x COVID 19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775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527AF0-0A01-4F47-808B-6C54E7FE7012}"/>
              </a:ext>
            </a:extLst>
          </p:cNvPr>
          <p:cNvSpPr/>
          <p:nvPr/>
        </p:nvSpPr>
        <p:spPr>
          <a:xfrm>
            <a:off x="810986" y="2685479"/>
            <a:ext cx="105700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“La </a:t>
            </a:r>
            <a:r>
              <a:rPr lang="es-ES" sz="2400" b="1" dirty="0"/>
              <a:t>eliminación era importante porque no teníamos vacunas</a:t>
            </a:r>
            <a:r>
              <a:rPr lang="es-ES" sz="2400" dirty="0"/>
              <a:t>. Ahora lo hacemos, por lo que </a:t>
            </a:r>
            <a:r>
              <a:rPr lang="es-ES" sz="2400" b="1" dirty="0"/>
              <a:t>podemos empezar a cambiar la forma en que hacemos las cosas</a:t>
            </a:r>
            <a:r>
              <a:rPr lang="es-ES" sz="2400" dirty="0"/>
              <a:t>. Tenemos más opciones y hay buenas razones para que nos sintamos optimistas sobre el futuro, </a:t>
            </a:r>
            <a:r>
              <a:rPr lang="es-ES" sz="2400" b="1" dirty="0"/>
              <a:t>pero no podemos precipitarnos</a:t>
            </a:r>
            <a:r>
              <a:rPr lang="es-ES" sz="2400" dirty="0"/>
              <a:t>. Es por eso que debemos continuar conteniendo y controlando el virus tanto como sea posible mientras hacemos nuestra</a:t>
            </a:r>
            <a:r>
              <a:rPr lang="es-ES" sz="2400" b="1" dirty="0"/>
              <a:t> transición de un lugar donde solo usamos fuertes restricciones a un lugar donde usamos vacunas y medidas de salud pública cotidianas</a:t>
            </a:r>
            <a:r>
              <a:rPr lang="es-ES" sz="2400" dirty="0"/>
              <a:t>.”</a:t>
            </a:r>
            <a:endParaRPr lang="en-US" sz="2400" b="0" i="0" dirty="0">
              <a:solidFill>
                <a:srgbClr val="231F2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8E507-9096-C643-A285-C5CC48B7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65" y="471396"/>
            <a:ext cx="3445086" cy="1950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122528-6FC2-6E4C-8E49-F232B4A3D66C}"/>
              </a:ext>
            </a:extLst>
          </p:cNvPr>
          <p:cNvSpPr txBox="1"/>
          <p:nvPr/>
        </p:nvSpPr>
        <p:spPr>
          <a:xfrm>
            <a:off x="6760151" y="1498153"/>
            <a:ext cx="2230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Jacinda Ardern, </a:t>
            </a:r>
          </a:p>
          <a:p>
            <a:r>
              <a:rPr lang="en-US" dirty="0"/>
              <a:t>PM de Nueva </a:t>
            </a:r>
            <a:r>
              <a:rPr lang="en-US" dirty="0" err="1"/>
              <a:t>Zelanda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Octubre</a:t>
            </a:r>
            <a:r>
              <a:rPr lang="en-US" dirty="0"/>
              <a:t>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22BD6-FF9A-8F42-B207-C2C71FCC7A16}"/>
              </a:ext>
            </a:extLst>
          </p:cNvPr>
          <p:cNvSpPr txBox="1"/>
          <p:nvPr/>
        </p:nvSpPr>
        <p:spPr>
          <a:xfrm>
            <a:off x="0" y="6401582"/>
            <a:ext cx="1006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https://covid19.govt.nz/news-and-data/latest-news/covid-19-media-conference-4-october-2021/</a:t>
            </a:r>
          </a:p>
        </p:txBody>
      </p:sp>
    </p:spTree>
    <p:extLst>
      <p:ext uri="{BB962C8B-B14F-4D97-AF65-F5344CB8AC3E}">
        <p14:creationId xmlns:p14="http://schemas.microsoft.com/office/powerpoint/2010/main" val="397900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EE6E42-DCF6-D746-AA48-D01D67FC2E5C}"/>
              </a:ext>
            </a:extLst>
          </p:cNvPr>
          <p:cNvSpPr/>
          <p:nvPr/>
        </p:nvSpPr>
        <p:spPr>
          <a:xfrm>
            <a:off x="511628" y="2161778"/>
            <a:ext cx="111687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“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futuro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, las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vacunas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podrán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marcar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una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diferencia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aún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mayor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. No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serán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la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única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herramienta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que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necesitemos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pero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podrán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actuar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como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una forma de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armadura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individual, lo que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significa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que no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tendremos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que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depender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únicamente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restricciones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como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el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nivel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alerta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3 o 4 para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actuar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como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una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barricada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para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nosotros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. Pero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mientras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estamos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la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transición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nuestra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estrategia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actual a una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nueva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forma de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hacer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las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cosas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todavía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no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hemos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llegado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allí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Necesitamos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más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personas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completamente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vacunadas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sz="240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más</a:t>
            </a:r>
            <a:r>
              <a:rPr lang="en-US" sz="240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suburbios</a:t>
            </a:r>
            <a:r>
              <a:rPr lang="en-US" sz="240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y </a:t>
            </a:r>
            <a:r>
              <a:rPr lang="en-US" sz="240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más</a:t>
            </a:r>
            <a:r>
              <a:rPr lang="en-US" sz="240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grupos</a:t>
            </a:r>
            <a:r>
              <a:rPr lang="en-US" sz="240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sz="2400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edad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. Al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hacer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eso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estaremos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en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una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mejor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posición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para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levantar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de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manera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segura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aquellas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restricciones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con las que es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más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difícil</a:t>
            </a:r>
            <a:r>
              <a:rPr lang="en-US" sz="2400" b="1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2400" b="1" i="0" dirty="0" err="1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vivir</a:t>
            </a: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7CEE3-31E4-804E-9B4B-EBFCE2652A14}"/>
              </a:ext>
            </a:extLst>
          </p:cNvPr>
          <p:cNvSpPr txBox="1"/>
          <p:nvPr/>
        </p:nvSpPr>
        <p:spPr>
          <a:xfrm>
            <a:off x="0" y="6401582"/>
            <a:ext cx="1006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https://covid19.govt.nz/news-and-data/latest-news/covid-19-media-conference-4-october-2021/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1347F-06AC-8C43-A84B-469DF1B3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08" y="215900"/>
            <a:ext cx="3094247" cy="1743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02C2B-ED58-B746-BA55-0947DACB3818}"/>
              </a:ext>
            </a:extLst>
          </p:cNvPr>
          <p:cNvSpPr txBox="1"/>
          <p:nvPr/>
        </p:nvSpPr>
        <p:spPr>
          <a:xfrm>
            <a:off x="6705599" y="1036099"/>
            <a:ext cx="2230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Jacinda Ardern, </a:t>
            </a:r>
          </a:p>
          <a:p>
            <a:r>
              <a:rPr lang="en-US" dirty="0"/>
              <a:t>PM de Nueva </a:t>
            </a:r>
            <a:r>
              <a:rPr lang="en-US" dirty="0" err="1"/>
              <a:t>Zelanda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Octubre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88263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49ACC4-9A6B-5F49-9009-801F1FDA7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889000"/>
            <a:ext cx="11239500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C0652-787B-D14D-BD19-E9D02377C523}"/>
              </a:ext>
            </a:extLst>
          </p:cNvPr>
          <p:cNvSpPr txBox="1"/>
          <p:nvPr/>
        </p:nvSpPr>
        <p:spPr>
          <a:xfrm>
            <a:off x="2383188" y="0"/>
            <a:ext cx="7425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Cobertura</a:t>
            </a:r>
            <a:r>
              <a:rPr lang="en-US" sz="3200" dirty="0"/>
              <a:t> de </a:t>
            </a:r>
            <a:r>
              <a:rPr lang="en-US" sz="3200" dirty="0" err="1"/>
              <a:t>vacunación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Nueva </a:t>
            </a:r>
            <a:r>
              <a:rPr lang="en-US" sz="3200" dirty="0" err="1"/>
              <a:t>Zelanda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115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4A4EC8-A488-314F-81DD-7591CFDC0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784350"/>
            <a:ext cx="11366500" cy="328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BC8EB7-D718-4A42-AF28-5EC73C365852}"/>
              </a:ext>
            </a:extLst>
          </p:cNvPr>
          <p:cNvSpPr txBox="1"/>
          <p:nvPr/>
        </p:nvSpPr>
        <p:spPr>
          <a:xfrm>
            <a:off x="1153886" y="1138019"/>
            <a:ext cx="2096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Casos </a:t>
            </a:r>
            <a:r>
              <a:rPr lang="en-US" dirty="0" err="1"/>
              <a:t>diarios</a:t>
            </a:r>
            <a:endParaRPr lang="en-US" dirty="0"/>
          </a:p>
          <a:p>
            <a:pPr algn="ctr"/>
            <a:r>
              <a:rPr lang="en-US" dirty="0"/>
              <a:t>X 100 mil </a:t>
            </a:r>
            <a:r>
              <a:rPr lang="en-US" dirty="0" err="1"/>
              <a:t>habitantes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6079-8413-BB4B-BBCC-A5F07F1D683F}"/>
              </a:ext>
            </a:extLst>
          </p:cNvPr>
          <p:cNvSpPr txBox="1"/>
          <p:nvPr/>
        </p:nvSpPr>
        <p:spPr>
          <a:xfrm>
            <a:off x="5100408" y="1138019"/>
            <a:ext cx="19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Positividad</a:t>
            </a:r>
            <a:r>
              <a:rPr lang="en-US" dirty="0"/>
              <a:t> de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C42C5-6D27-0E4B-A9CB-73BE39B10FA8}"/>
              </a:ext>
            </a:extLst>
          </p:cNvPr>
          <p:cNvSpPr txBox="1"/>
          <p:nvPr/>
        </p:nvSpPr>
        <p:spPr>
          <a:xfrm>
            <a:off x="8850722" y="1138018"/>
            <a:ext cx="2278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Muertes</a:t>
            </a:r>
            <a:endParaRPr lang="en-US" dirty="0"/>
          </a:p>
          <a:p>
            <a:pPr algn="ctr"/>
            <a:r>
              <a:rPr lang="en-US" dirty="0"/>
              <a:t>X </a:t>
            </a:r>
            <a:r>
              <a:rPr lang="en-US" dirty="0" err="1"/>
              <a:t>millón</a:t>
            </a:r>
            <a:r>
              <a:rPr lang="en-US" dirty="0"/>
              <a:t> de </a:t>
            </a:r>
            <a:r>
              <a:rPr lang="en-US" dirty="0" err="1"/>
              <a:t>habitantes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CD3AF-9A1E-7646-A66C-8FFEBE39C2BB}"/>
              </a:ext>
            </a:extLst>
          </p:cNvPr>
          <p:cNvSpPr txBox="1"/>
          <p:nvPr/>
        </p:nvSpPr>
        <p:spPr>
          <a:xfrm>
            <a:off x="4771663" y="0"/>
            <a:ext cx="264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Nueva </a:t>
            </a:r>
            <a:r>
              <a:rPr lang="en-US" sz="3200" dirty="0" err="1"/>
              <a:t>Zelanda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BA547-7151-F54A-B6AB-6BD69D6F98EA}"/>
              </a:ext>
            </a:extLst>
          </p:cNvPr>
          <p:cNvSpPr txBox="1"/>
          <p:nvPr/>
        </p:nvSpPr>
        <p:spPr>
          <a:xfrm>
            <a:off x="0" y="6502607"/>
            <a:ext cx="351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400703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BC8EB7-D718-4A42-AF28-5EC73C365852}"/>
              </a:ext>
            </a:extLst>
          </p:cNvPr>
          <p:cNvSpPr txBox="1"/>
          <p:nvPr/>
        </p:nvSpPr>
        <p:spPr>
          <a:xfrm>
            <a:off x="1153886" y="1138019"/>
            <a:ext cx="2096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Casos </a:t>
            </a:r>
            <a:r>
              <a:rPr lang="en-US" dirty="0" err="1"/>
              <a:t>diarios</a:t>
            </a:r>
            <a:endParaRPr lang="en-US" dirty="0"/>
          </a:p>
          <a:p>
            <a:pPr algn="ctr"/>
            <a:r>
              <a:rPr lang="en-US" dirty="0"/>
              <a:t>X 100 mil </a:t>
            </a:r>
            <a:r>
              <a:rPr lang="en-US" dirty="0" err="1"/>
              <a:t>habitantes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6079-8413-BB4B-BBCC-A5F07F1D683F}"/>
              </a:ext>
            </a:extLst>
          </p:cNvPr>
          <p:cNvSpPr txBox="1"/>
          <p:nvPr/>
        </p:nvSpPr>
        <p:spPr>
          <a:xfrm>
            <a:off x="5100408" y="1138019"/>
            <a:ext cx="19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Positividad</a:t>
            </a:r>
            <a:r>
              <a:rPr lang="en-US" dirty="0"/>
              <a:t> de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C42C5-6D27-0E4B-A9CB-73BE39B10FA8}"/>
              </a:ext>
            </a:extLst>
          </p:cNvPr>
          <p:cNvSpPr txBox="1"/>
          <p:nvPr/>
        </p:nvSpPr>
        <p:spPr>
          <a:xfrm>
            <a:off x="8850722" y="1138018"/>
            <a:ext cx="2278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Muertes</a:t>
            </a:r>
            <a:endParaRPr lang="en-US" dirty="0"/>
          </a:p>
          <a:p>
            <a:pPr algn="ctr"/>
            <a:r>
              <a:rPr lang="en-US" dirty="0"/>
              <a:t>X </a:t>
            </a:r>
            <a:r>
              <a:rPr lang="en-US" dirty="0" err="1"/>
              <a:t>millón</a:t>
            </a:r>
            <a:r>
              <a:rPr lang="en-US" dirty="0"/>
              <a:t> de </a:t>
            </a:r>
            <a:r>
              <a:rPr lang="en-US" dirty="0" err="1"/>
              <a:t>habitantes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CD3AF-9A1E-7646-A66C-8FFEBE39C2BB}"/>
              </a:ext>
            </a:extLst>
          </p:cNvPr>
          <p:cNvSpPr txBox="1"/>
          <p:nvPr/>
        </p:nvSpPr>
        <p:spPr>
          <a:xfrm>
            <a:off x="4771663" y="0"/>
            <a:ext cx="2407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Corea</a:t>
            </a:r>
            <a:r>
              <a:rPr lang="en-US" sz="3200" dirty="0"/>
              <a:t> del Sur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BA547-7151-F54A-B6AB-6BD69D6F98EA}"/>
              </a:ext>
            </a:extLst>
          </p:cNvPr>
          <p:cNvSpPr txBox="1"/>
          <p:nvPr/>
        </p:nvSpPr>
        <p:spPr>
          <a:xfrm>
            <a:off x="0" y="6502607"/>
            <a:ext cx="351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Our World In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6F244-E7AC-724F-94BD-9614B4CF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797050"/>
            <a:ext cx="11214100" cy="326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694E2C-8358-6A4F-AC93-9A7A5C77FD7D}"/>
              </a:ext>
            </a:extLst>
          </p:cNvPr>
          <p:cNvSpPr txBox="1"/>
          <p:nvPr/>
        </p:nvSpPr>
        <p:spPr>
          <a:xfrm>
            <a:off x="2656114" y="492064"/>
            <a:ext cx="671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vacunación</a:t>
            </a:r>
            <a:r>
              <a:rPr lang="en-US" dirty="0"/>
              <a:t>: 86,5% </a:t>
            </a:r>
            <a:r>
              <a:rPr lang="en-US" dirty="0" err="1"/>
              <a:t>esquema</a:t>
            </a:r>
            <a:r>
              <a:rPr lang="en-US" dirty="0"/>
              <a:t> </a:t>
            </a:r>
            <a:r>
              <a:rPr lang="en-US" dirty="0" err="1"/>
              <a:t>primario</a:t>
            </a:r>
            <a:r>
              <a:rPr lang="en-US" dirty="0"/>
              <a:t> | 61,1% </a:t>
            </a:r>
            <a:r>
              <a:rPr lang="en-US" dirty="0" err="1"/>
              <a:t>Refuerzo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75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BC8EB7-D718-4A42-AF28-5EC73C365852}"/>
              </a:ext>
            </a:extLst>
          </p:cNvPr>
          <p:cNvSpPr txBox="1"/>
          <p:nvPr/>
        </p:nvSpPr>
        <p:spPr>
          <a:xfrm>
            <a:off x="1153886" y="1138019"/>
            <a:ext cx="2096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Casos </a:t>
            </a:r>
            <a:r>
              <a:rPr lang="en-US" dirty="0" err="1"/>
              <a:t>diarios</a:t>
            </a:r>
            <a:endParaRPr lang="en-US" dirty="0"/>
          </a:p>
          <a:p>
            <a:pPr algn="ctr"/>
            <a:r>
              <a:rPr lang="en-US" dirty="0"/>
              <a:t>X 100 mil </a:t>
            </a:r>
            <a:r>
              <a:rPr lang="en-US" dirty="0" err="1"/>
              <a:t>habitantes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6079-8413-BB4B-BBCC-A5F07F1D683F}"/>
              </a:ext>
            </a:extLst>
          </p:cNvPr>
          <p:cNvSpPr txBox="1"/>
          <p:nvPr/>
        </p:nvSpPr>
        <p:spPr>
          <a:xfrm>
            <a:off x="5100408" y="1138019"/>
            <a:ext cx="19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Positividad</a:t>
            </a:r>
            <a:r>
              <a:rPr lang="en-US" dirty="0"/>
              <a:t> de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C42C5-6D27-0E4B-A9CB-73BE39B10FA8}"/>
              </a:ext>
            </a:extLst>
          </p:cNvPr>
          <p:cNvSpPr txBox="1"/>
          <p:nvPr/>
        </p:nvSpPr>
        <p:spPr>
          <a:xfrm>
            <a:off x="8850722" y="1138018"/>
            <a:ext cx="2278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Muertes</a:t>
            </a:r>
            <a:endParaRPr lang="en-US" dirty="0"/>
          </a:p>
          <a:p>
            <a:pPr algn="ctr"/>
            <a:r>
              <a:rPr lang="en-US" dirty="0"/>
              <a:t>X </a:t>
            </a:r>
            <a:r>
              <a:rPr lang="en-US" dirty="0" err="1"/>
              <a:t>millón</a:t>
            </a:r>
            <a:r>
              <a:rPr lang="en-US" dirty="0"/>
              <a:t> de </a:t>
            </a:r>
            <a:r>
              <a:rPr lang="en-US" dirty="0" err="1"/>
              <a:t>habitantes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CD3AF-9A1E-7646-A66C-8FFEBE39C2BB}"/>
              </a:ext>
            </a:extLst>
          </p:cNvPr>
          <p:cNvSpPr txBox="1"/>
          <p:nvPr/>
        </p:nvSpPr>
        <p:spPr>
          <a:xfrm>
            <a:off x="5196206" y="0"/>
            <a:ext cx="1643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Singapur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BA547-7151-F54A-B6AB-6BD69D6F98EA}"/>
              </a:ext>
            </a:extLst>
          </p:cNvPr>
          <p:cNvSpPr txBox="1"/>
          <p:nvPr/>
        </p:nvSpPr>
        <p:spPr>
          <a:xfrm>
            <a:off x="0" y="6502607"/>
            <a:ext cx="351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5CC85-F65B-484F-9655-9C1EC7F7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695450"/>
            <a:ext cx="11328400" cy="346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AA531C-8ED0-1D46-AB41-775797ABE0F4}"/>
              </a:ext>
            </a:extLst>
          </p:cNvPr>
          <p:cNvSpPr txBox="1"/>
          <p:nvPr/>
        </p:nvSpPr>
        <p:spPr>
          <a:xfrm>
            <a:off x="2656114" y="492064"/>
            <a:ext cx="671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vacunación</a:t>
            </a:r>
            <a:r>
              <a:rPr lang="en-US" dirty="0"/>
              <a:t>: 90,3% </a:t>
            </a:r>
            <a:r>
              <a:rPr lang="en-US" dirty="0" err="1"/>
              <a:t>esquema</a:t>
            </a:r>
            <a:r>
              <a:rPr lang="en-US" dirty="0"/>
              <a:t> </a:t>
            </a:r>
            <a:r>
              <a:rPr lang="en-US" dirty="0" err="1"/>
              <a:t>primario</a:t>
            </a:r>
            <a:r>
              <a:rPr lang="en-US" dirty="0"/>
              <a:t> | 67,1% </a:t>
            </a:r>
            <a:r>
              <a:rPr lang="en-US" dirty="0" err="1"/>
              <a:t>Refuerzo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940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BC8EB7-D718-4A42-AF28-5EC73C365852}"/>
              </a:ext>
            </a:extLst>
          </p:cNvPr>
          <p:cNvSpPr txBox="1"/>
          <p:nvPr/>
        </p:nvSpPr>
        <p:spPr>
          <a:xfrm>
            <a:off x="1153886" y="1138019"/>
            <a:ext cx="2096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Casos </a:t>
            </a:r>
            <a:r>
              <a:rPr lang="en-US" dirty="0" err="1"/>
              <a:t>diarios</a:t>
            </a:r>
            <a:endParaRPr lang="en-US" dirty="0"/>
          </a:p>
          <a:p>
            <a:pPr algn="ctr"/>
            <a:r>
              <a:rPr lang="en-US" dirty="0"/>
              <a:t>X 100 mil </a:t>
            </a:r>
            <a:r>
              <a:rPr lang="en-US" dirty="0" err="1"/>
              <a:t>habitantes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6079-8413-BB4B-BBCC-A5F07F1D683F}"/>
              </a:ext>
            </a:extLst>
          </p:cNvPr>
          <p:cNvSpPr txBox="1"/>
          <p:nvPr/>
        </p:nvSpPr>
        <p:spPr>
          <a:xfrm>
            <a:off x="5100408" y="1138019"/>
            <a:ext cx="19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Positividad</a:t>
            </a:r>
            <a:r>
              <a:rPr lang="en-US" dirty="0"/>
              <a:t> de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C42C5-6D27-0E4B-A9CB-73BE39B10FA8}"/>
              </a:ext>
            </a:extLst>
          </p:cNvPr>
          <p:cNvSpPr txBox="1"/>
          <p:nvPr/>
        </p:nvSpPr>
        <p:spPr>
          <a:xfrm>
            <a:off x="8850722" y="1138018"/>
            <a:ext cx="2278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Muertes</a:t>
            </a:r>
            <a:endParaRPr lang="en-US" dirty="0"/>
          </a:p>
          <a:p>
            <a:pPr algn="ctr"/>
            <a:r>
              <a:rPr lang="en-US" dirty="0"/>
              <a:t>X </a:t>
            </a:r>
            <a:r>
              <a:rPr lang="en-US" dirty="0" err="1"/>
              <a:t>millón</a:t>
            </a:r>
            <a:r>
              <a:rPr lang="en-US" dirty="0"/>
              <a:t> de </a:t>
            </a:r>
            <a:r>
              <a:rPr lang="en-US" dirty="0" err="1"/>
              <a:t>habitantes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CD3AF-9A1E-7646-A66C-8FFEBE39C2BB}"/>
              </a:ext>
            </a:extLst>
          </p:cNvPr>
          <p:cNvSpPr txBox="1"/>
          <p:nvPr/>
        </p:nvSpPr>
        <p:spPr>
          <a:xfrm>
            <a:off x="5196206" y="0"/>
            <a:ext cx="197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Dinamarca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BA547-7151-F54A-B6AB-6BD69D6F98EA}"/>
              </a:ext>
            </a:extLst>
          </p:cNvPr>
          <p:cNvSpPr txBox="1"/>
          <p:nvPr/>
        </p:nvSpPr>
        <p:spPr>
          <a:xfrm>
            <a:off x="0" y="6502607"/>
            <a:ext cx="351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Our World In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7CC3-6166-1E4B-93C3-B6F38CAD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784349"/>
            <a:ext cx="11391900" cy="340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E65F6-DDEC-DA49-B01E-85B65D501B1D}"/>
              </a:ext>
            </a:extLst>
          </p:cNvPr>
          <p:cNvSpPr txBox="1"/>
          <p:nvPr/>
        </p:nvSpPr>
        <p:spPr>
          <a:xfrm>
            <a:off x="2656114" y="492064"/>
            <a:ext cx="671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vacunación</a:t>
            </a:r>
            <a:r>
              <a:rPr lang="en-US" dirty="0"/>
              <a:t>: 81,6% </a:t>
            </a:r>
            <a:r>
              <a:rPr lang="en-US" dirty="0" err="1"/>
              <a:t>esquema</a:t>
            </a:r>
            <a:r>
              <a:rPr lang="en-US" dirty="0"/>
              <a:t> </a:t>
            </a:r>
            <a:r>
              <a:rPr lang="en-US" dirty="0" err="1"/>
              <a:t>primario</a:t>
            </a:r>
            <a:r>
              <a:rPr lang="en-US" dirty="0"/>
              <a:t> | 62,5% </a:t>
            </a:r>
            <a:r>
              <a:rPr lang="en-US" dirty="0" err="1"/>
              <a:t>Refuerzo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1489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ac68920-e5e7-41e4-8a2e-9f605086524d}" enabled="1" method="Standard" siteId="{60970fd0-5dce-4e4b-9327-402ea26b7ea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457</Words>
  <Application>Microsoft Macintosh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</cp:revision>
  <dcterms:created xsi:type="dcterms:W3CDTF">2022-03-01T20:16:06Z</dcterms:created>
  <dcterms:modified xsi:type="dcterms:W3CDTF">2022-03-02T14:29:05Z</dcterms:modified>
</cp:coreProperties>
</file>